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74" r:id="rId4"/>
    <p:sldId id="260" r:id="rId5"/>
    <p:sldId id="277" r:id="rId6"/>
    <p:sldId id="273"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68" autoAdjust="0"/>
    <p:restoredTop sz="94660"/>
  </p:normalViewPr>
  <p:slideViewPr>
    <p:cSldViewPr snapToGrid="0">
      <p:cViewPr varScale="1">
        <p:scale>
          <a:sx n="72" d="100"/>
          <a:sy n="72" d="100"/>
        </p:scale>
        <p:origin x="49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D3EB3054-B75A-4BD7-8B3E-8DC0F614FAF3}" type="datetimeFigureOut">
              <a:rPr lang="de-DE" smtClean="0"/>
              <a:t>13.11.2021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404316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D3EB3054-B75A-4BD7-8B3E-8DC0F614FAF3}" type="datetimeFigureOut">
              <a:rPr lang="de-DE" smtClean="0"/>
              <a:t>13.11.2021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1699206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D3EB3054-B75A-4BD7-8B3E-8DC0F614FAF3}" type="datetimeFigureOut">
              <a:rPr lang="de-DE" smtClean="0"/>
              <a:t>13.11.2021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2809958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D3EB3054-B75A-4BD7-8B3E-8DC0F614FAF3}" type="datetimeFigureOut">
              <a:rPr lang="de-DE" smtClean="0"/>
              <a:t>13.11.2021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3433200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D3EB3054-B75A-4BD7-8B3E-8DC0F614FAF3}" type="datetimeFigureOut">
              <a:rPr lang="de-DE" smtClean="0"/>
              <a:t>13.11.2021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2835585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D3EB3054-B75A-4BD7-8B3E-8DC0F614FAF3}" type="datetimeFigureOut">
              <a:rPr lang="de-DE" smtClean="0"/>
              <a:t>13.11.2021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742901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D3EB3054-B75A-4BD7-8B3E-8DC0F614FAF3}" type="datetimeFigureOut">
              <a:rPr lang="de-DE" smtClean="0"/>
              <a:t>13.11.2021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202408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D3EB3054-B75A-4BD7-8B3E-8DC0F614FAF3}" type="datetimeFigureOut">
              <a:rPr lang="de-DE" smtClean="0"/>
              <a:t>13.11.2021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2440206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3EB3054-B75A-4BD7-8B3E-8DC0F614FAF3}" type="datetimeFigureOut">
              <a:rPr lang="de-DE" smtClean="0"/>
              <a:t>13.11.2021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3087692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D3EB3054-B75A-4BD7-8B3E-8DC0F614FAF3}" type="datetimeFigureOut">
              <a:rPr lang="de-DE" smtClean="0"/>
              <a:t>13.11.2021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3453883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D3EB3054-B75A-4BD7-8B3E-8DC0F614FAF3}" type="datetimeFigureOut">
              <a:rPr lang="de-DE" smtClean="0"/>
              <a:t>13.11.2021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802006FE-6571-4354-8775-F8708372C227}" type="slidenum">
              <a:rPr lang="de-DE" smtClean="0"/>
              <a:t>‹Nr.›</a:t>
            </a:fld>
            <a:endParaRPr lang="de-DE"/>
          </a:p>
        </p:txBody>
      </p:sp>
    </p:spTree>
    <p:extLst>
      <p:ext uri="{BB962C8B-B14F-4D97-AF65-F5344CB8AC3E}">
        <p14:creationId xmlns:p14="http://schemas.microsoft.com/office/powerpoint/2010/main" val="2509888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EB3054-B75A-4BD7-8B3E-8DC0F614FAF3}" type="datetimeFigureOut">
              <a:rPr lang="de-DE" smtClean="0"/>
              <a:t>13.11.2021</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006FE-6571-4354-8775-F8708372C227}" type="slidenum">
              <a:rPr lang="de-DE" smtClean="0"/>
              <a:t>‹Nr.›</a:t>
            </a:fld>
            <a:endParaRPr lang="de-DE"/>
          </a:p>
        </p:txBody>
      </p:sp>
    </p:spTree>
    <p:extLst>
      <p:ext uri="{BB962C8B-B14F-4D97-AF65-F5344CB8AC3E}">
        <p14:creationId xmlns:p14="http://schemas.microsoft.com/office/powerpoint/2010/main" val="594725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koellektiv.org/"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hyperlink" Target="mailto:austausch@koellektiv.or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7499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17D101BD-6BBD-41D0-A4C2-CCE4CCBF633E}"/>
              </a:ext>
            </a:extLst>
          </p:cNvPr>
          <p:cNvSpPr txBox="1"/>
          <p:nvPr/>
        </p:nvSpPr>
        <p:spPr>
          <a:xfrm>
            <a:off x="3422046" y="1384239"/>
            <a:ext cx="5632014"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b="1" dirty="0" err="1"/>
              <a:t>köllektiv</a:t>
            </a:r>
            <a:r>
              <a:rPr lang="de-DE" b="1" dirty="0"/>
              <a:t>, der solidarische Supermarkt für Köln.</a:t>
            </a:r>
          </a:p>
          <a:p>
            <a:r>
              <a:rPr lang="de-DE" dirty="0" err="1"/>
              <a:t>Köllektives</a:t>
            </a:r>
            <a:r>
              <a:rPr lang="de-DE" dirty="0"/>
              <a:t> Einkaufen bedeutet: nachhaltig, regional, </a:t>
            </a:r>
            <a:br>
              <a:rPr lang="de-DE" dirty="0"/>
            </a:br>
            <a:r>
              <a:rPr lang="de-DE" dirty="0"/>
              <a:t>für kleines Geld. Genossenschaftlich organisiert zielt </a:t>
            </a:r>
            <a:r>
              <a:rPr lang="de-DE" dirty="0" err="1"/>
              <a:t>köllektiv</a:t>
            </a:r>
            <a:r>
              <a:rPr lang="de-DE" dirty="0"/>
              <a:t> nicht auf Profit ab, sondern bringt </a:t>
            </a:r>
            <a:r>
              <a:rPr lang="de-DE" dirty="0" err="1"/>
              <a:t>Erzeuger:innen</a:t>
            </a:r>
            <a:r>
              <a:rPr lang="de-DE" dirty="0"/>
              <a:t> und </a:t>
            </a:r>
            <a:r>
              <a:rPr lang="de-DE" dirty="0" err="1"/>
              <a:t>Käufer:innen</a:t>
            </a:r>
            <a:r>
              <a:rPr lang="de-DE" dirty="0"/>
              <a:t> auf Augenhöhe zusammen. </a:t>
            </a:r>
            <a:r>
              <a:rPr lang="de-DE" dirty="0" err="1"/>
              <a:t>Jede:r</a:t>
            </a:r>
            <a:r>
              <a:rPr lang="de-DE" dirty="0"/>
              <a:t> ist willkommen; Mitglieder bringen sich mit einer monatlichen Arbeitszeit von etwa drei Stunden im </a:t>
            </a:r>
            <a:r>
              <a:rPr lang="de-DE" dirty="0" err="1"/>
              <a:t>köllektiv</a:t>
            </a:r>
            <a:r>
              <a:rPr lang="de-DE" dirty="0"/>
              <a:t> ein. Bekanntes Vorbild ist die Park </a:t>
            </a:r>
            <a:r>
              <a:rPr lang="de-DE" dirty="0" err="1"/>
              <a:t>Slope</a:t>
            </a:r>
            <a:r>
              <a:rPr lang="de-DE" dirty="0"/>
              <a:t> Food Coop in Brooklyn/NY.</a:t>
            </a:r>
          </a:p>
          <a:p>
            <a:endParaRPr lang="de-DE" dirty="0"/>
          </a:p>
          <a:p>
            <a:r>
              <a:rPr lang="de-DE" b="1" dirty="0" err="1"/>
              <a:t>Köllektives</a:t>
            </a:r>
            <a:r>
              <a:rPr lang="de-DE" b="1" dirty="0"/>
              <a:t> Ziel ist es, einen Wandel der Konsum-Gesellschaft zu bewirken, der sozial, inklusiv und klimafreundlich ist. </a:t>
            </a:r>
          </a:p>
          <a:p>
            <a:r>
              <a:rPr lang="de-DE" b="1" dirty="0"/>
              <a:t>Die Vision: Gemeinschaftlich anders einkaufen.</a:t>
            </a:r>
            <a:endParaRPr lang="de-DE" dirty="0"/>
          </a:p>
        </p:txBody>
      </p:sp>
    </p:spTree>
    <p:extLst>
      <p:ext uri="{BB962C8B-B14F-4D97-AF65-F5344CB8AC3E}">
        <p14:creationId xmlns:p14="http://schemas.microsoft.com/office/powerpoint/2010/main" val="1594298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3218F388-9C9A-A04F-921E-72A390639D0B}"/>
              </a:ext>
            </a:extLst>
          </p:cNvPr>
          <p:cNvSpPr txBox="1"/>
          <p:nvPr/>
        </p:nvSpPr>
        <p:spPr>
          <a:xfrm>
            <a:off x="3792512" y="213081"/>
            <a:ext cx="7674963" cy="5909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b="1" dirty="0"/>
              <a:t>Ladenkonzept</a:t>
            </a:r>
            <a:endParaRPr lang="de-DE" dirty="0"/>
          </a:p>
          <a:p>
            <a:r>
              <a:rPr lang="de-DE" dirty="0"/>
              <a:t>Wie bringt </a:t>
            </a:r>
            <a:r>
              <a:rPr lang="de-DE" dirty="0" err="1"/>
              <a:t>köllektiv</a:t>
            </a:r>
            <a:r>
              <a:rPr lang="de-DE" dirty="0"/>
              <a:t> all die guten Waren überhaupt an die </a:t>
            </a:r>
            <a:r>
              <a:rPr lang="de-DE" dirty="0" err="1"/>
              <a:t>Einkäufer:innen</a:t>
            </a:r>
            <a:r>
              <a:rPr lang="de-DE" dirty="0"/>
              <a:t>? </a:t>
            </a:r>
          </a:p>
          <a:p>
            <a:r>
              <a:rPr lang="de-DE" dirty="0"/>
              <a:t>Dazu wird derzeit ein kleiner Laden mit Lager zentral in einem beliebten </a:t>
            </a:r>
            <a:r>
              <a:rPr lang="de-DE" dirty="0" err="1"/>
              <a:t>Veedel</a:t>
            </a:r>
            <a:r>
              <a:rPr lang="de-DE" dirty="0"/>
              <a:t> gesucht. In dem Laden soll jede Person einkaufen können, unabhängig von einer Mitgliedschaft bei </a:t>
            </a:r>
            <a:r>
              <a:rPr lang="de-DE" dirty="0" err="1"/>
              <a:t>köllektiv</a:t>
            </a:r>
            <a:r>
              <a:rPr lang="de-DE" dirty="0"/>
              <a:t>. Dazu soll es einen Lieferdienst geben, der die </a:t>
            </a:r>
            <a:r>
              <a:rPr lang="de-DE" dirty="0" err="1"/>
              <a:t>Köllektivista</a:t>
            </a:r>
            <a:r>
              <a:rPr lang="de-DE" dirty="0"/>
              <a:t> (so nennen sich die Mitglieder des </a:t>
            </a:r>
            <a:r>
              <a:rPr lang="de-DE" dirty="0" err="1"/>
              <a:t>köllektivs</a:t>
            </a:r>
            <a:r>
              <a:rPr lang="de-DE" dirty="0"/>
              <a:t>) mit deren Bestellungen beliefert. Dabei wird ein großer Teil der anfallenden Arbeit,</a:t>
            </a:r>
          </a:p>
          <a:p>
            <a:r>
              <a:rPr lang="de-DE" dirty="0"/>
              <a:t>z. B. Regale einräumen oder Waren ausliefern, von den Mitgliedern erledigt. </a:t>
            </a:r>
          </a:p>
          <a:p>
            <a:r>
              <a:rPr lang="de-DE" dirty="0"/>
              <a:t>So werden Kosten gespart und gemeinschaftliches Arbeiten ermöglicht. </a:t>
            </a:r>
          </a:p>
          <a:p>
            <a:endParaRPr lang="de-DE" dirty="0"/>
          </a:p>
          <a:p>
            <a:r>
              <a:rPr lang="de-DE" dirty="0" err="1"/>
              <a:t>Köllektiv</a:t>
            </a:r>
            <a:r>
              <a:rPr lang="de-DE" dirty="0"/>
              <a:t> möchte das Bewusstsein für Lebensmittel und Produkte zu schärfen. Daher wird es im Supermarkt auch Möglichkeiten geben, sich detailliert über </a:t>
            </a:r>
          </a:p>
          <a:p>
            <a:r>
              <a:rPr lang="de-DE" dirty="0"/>
              <a:t>die Produkte zu informieren. Das könnte zum Beispiel durch Tafeln geschehen, die erklären, wer </a:t>
            </a:r>
            <a:r>
              <a:rPr lang="de-DE" dirty="0" err="1"/>
              <a:t>Erzeuger:in</a:t>
            </a:r>
            <a:r>
              <a:rPr lang="de-DE" dirty="0"/>
              <a:t> und </a:t>
            </a:r>
            <a:r>
              <a:rPr lang="de-DE" dirty="0" err="1"/>
              <a:t>Lieferant:in</a:t>
            </a:r>
            <a:r>
              <a:rPr lang="de-DE" dirty="0"/>
              <a:t> sind, wie viel das Produkt im Einkauf kostet und wie weit es transportiert wurde.</a:t>
            </a:r>
          </a:p>
          <a:p>
            <a:endParaRPr lang="de-DE" dirty="0"/>
          </a:p>
          <a:p>
            <a:r>
              <a:rPr lang="de-DE" dirty="0" err="1"/>
              <a:t>Köllektiver</a:t>
            </a:r>
            <a:r>
              <a:rPr lang="de-DE" dirty="0"/>
              <a:t> Traum ist es, irgendwann mit ausreichender Ladenfläche auch anderen nachhaltigen und gemeinschaftlichen Projekten eine Bühne zu </a:t>
            </a:r>
          </a:p>
          <a:p>
            <a:r>
              <a:rPr lang="de-DE" dirty="0"/>
              <a:t>bieten. Der </a:t>
            </a:r>
            <a:r>
              <a:rPr lang="de-DE" dirty="0" err="1"/>
              <a:t>köllektive</a:t>
            </a:r>
            <a:r>
              <a:rPr lang="de-DE" dirty="0"/>
              <a:t> Supermarkt soll mehr sein als ein Supermarkt </a:t>
            </a:r>
          </a:p>
          <a:p>
            <a:r>
              <a:rPr lang="de-DE" dirty="0"/>
              <a:t>– er soll als Begegnungsstätte dienen, die Menschen auch außerhalb des Einkaufens zusammenbringt.</a:t>
            </a:r>
          </a:p>
        </p:txBody>
      </p:sp>
    </p:spTree>
    <p:extLst>
      <p:ext uri="{BB962C8B-B14F-4D97-AF65-F5344CB8AC3E}">
        <p14:creationId xmlns:p14="http://schemas.microsoft.com/office/powerpoint/2010/main" val="597463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19D10F66-B462-CF44-84EA-501E4C1729D3}"/>
              </a:ext>
            </a:extLst>
          </p:cNvPr>
          <p:cNvSpPr txBox="1"/>
          <p:nvPr/>
        </p:nvSpPr>
        <p:spPr>
          <a:xfrm>
            <a:off x="711232" y="612844"/>
            <a:ext cx="10769535" cy="56323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b="1" dirty="0"/>
              <a:t>Arbeitsweise</a:t>
            </a:r>
            <a:endParaRPr lang="de-DE" dirty="0"/>
          </a:p>
          <a:p>
            <a:r>
              <a:rPr lang="de-DE" dirty="0"/>
              <a:t>Wie arbeiten die </a:t>
            </a:r>
            <a:r>
              <a:rPr lang="de-DE" dirty="0" err="1"/>
              <a:t>Köllektivista</a:t>
            </a:r>
            <a:r>
              <a:rPr lang="de-DE" dirty="0"/>
              <a:t> gerade an ihrem Ziel eines kooperativen Supermarkts in Köln? In vielen unterschiedlichen Arbeitsgemeinschaften (von Gründung über IT bis Sortiment) wird eine Grundlage für den </a:t>
            </a:r>
            <a:r>
              <a:rPr lang="de-DE" dirty="0" err="1"/>
              <a:t>köllektiven</a:t>
            </a:r>
            <a:r>
              <a:rPr lang="de-DE" dirty="0"/>
              <a:t> Supermarkt geschaffen, wobei sich jedes Mitglied nach Bedarf und Präferenz einbringt. (Online)Plenen, bei denen die AGs sich gegenseitig updaten, finden im zweiwöchentlichen Rhythmus statt. </a:t>
            </a:r>
          </a:p>
          <a:p>
            <a:r>
              <a:rPr lang="de-DE" dirty="0"/>
              <a:t>In dieser großen Runde werden auch wegweisende Entscheidungen abgestimmt. Damit die Arbeit zielführend bleibt, wird im Dreimonatstakt ein sogenanntes Team </a:t>
            </a:r>
            <a:r>
              <a:rPr lang="de-DE" dirty="0" err="1"/>
              <a:t>Strategy</a:t>
            </a:r>
            <a:r>
              <a:rPr lang="de-DE" dirty="0"/>
              <a:t> gewählt, das den Überblick wahrt und AG-Ziele zusammenführt.</a:t>
            </a:r>
          </a:p>
          <a:p>
            <a:endParaRPr lang="de-DE" dirty="0"/>
          </a:p>
          <a:p>
            <a:r>
              <a:rPr lang="de-DE" dirty="0"/>
              <a:t>Für ein gutes Miteinander wird dreimonatlich das sogenannte Team Care gewählt, das sich um Anliegen, Kritik und Gemeinwohl kümmert. Dafür werden abseits der Plenen auch digitale und analoge gemeinsame Veranstaltungen organisiert (Weihnachtsfeier, Karnevalsfeier, Blind-Date-Spaziergänge, …). So lernen sich die </a:t>
            </a:r>
            <a:r>
              <a:rPr lang="de-DE" dirty="0" err="1"/>
              <a:t>Köllektivista</a:t>
            </a:r>
            <a:r>
              <a:rPr lang="de-DE" dirty="0"/>
              <a:t> auch abseits des gemeinsamen Arbeitens kennen. </a:t>
            </a:r>
          </a:p>
          <a:p>
            <a:endParaRPr lang="de-DE" dirty="0"/>
          </a:p>
          <a:p>
            <a:r>
              <a:rPr lang="de-DE" dirty="0"/>
              <a:t>Damit der Zugang zum Engagement möglichst leicht und kostenfrei ist, stützt sich das </a:t>
            </a:r>
            <a:r>
              <a:rPr lang="de-DE" dirty="0" err="1"/>
              <a:t>köllektiv</a:t>
            </a:r>
            <a:r>
              <a:rPr lang="de-DE" dirty="0"/>
              <a:t> auf Open Source Software. Der Open Source-Gedanke bedeutet für </a:t>
            </a:r>
            <a:r>
              <a:rPr lang="de-DE" dirty="0" err="1"/>
              <a:t>köllektiv</a:t>
            </a:r>
            <a:r>
              <a:rPr lang="de-DE" dirty="0"/>
              <a:t> aber auch, sich nicht nur an Angeboten zu bedienen, sondern auch anderen mit eigenem Wissen zu helfen. Das geschieht unter anderem in den monatlichen Netzwerktreffen mit anderen deutschsprachigen Supermarktkooperativen (z. B. </a:t>
            </a:r>
            <a:r>
              <a:rPr lang="de-DE" dirty="0" err="1"/>
              <a:t>SuperCoop</a:t>
            </a:r>
            <a:r>
              <a:rPr lang="de-DE" dirty="0"/>
              <a:t> Berlin, </a:t>
            </a:r>
            <a:r>
              <a:rPr lang="de-DE" dirty="0" err="1"/>
              <a:t>FoodHub</a:t>
            </a:r>
            <a:endParaRPr lang="de-DE" dirty="0"/>
          </a:p>
          <a:p>
            <a:r>
              <a:rPr lang="de-DE" dirty="0"/>
              <a:t>		    München, …), bei denen die unterschiedlichen Initiativen Fort- und Fehlschritte teilen und </a:t>
            </a:r>
          </a:p>
          <a:p>
            <a:r>
              <a:rPr lang="de-DE" dirty="0"/>
              <a:t>		    sich gegenseitig unterstützen.</a:t>
            </a:r>
          </a:p>
        </p:txBody>
      </p:sp>
    </p:spTree>
    <p:extLst>
      <p:ext uri="{BB962C8B-B14F-4D97-AF65-F5344CB8AC3E}">
        <p14:creationId xmlns:p14="http://schemas.microsoft.com/office/powerpoint/2010/main" val="967610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B688272D-2C2C-4AC1-8AE2-F67052ADBD5C}"/>
              </a:ext>
            </a:extLst>
          </p:cNvPr>
          <p:cNvSpPr txBox="1"/>
          <p:nvPr/>
        </p:nvSpPr>
        <p:spPr>
          <a:xfrm rot="21203666">
            <a:off x="2328086" y="2485405"/>
            <a:ext cx="5375297"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t>Kontakt</a:t>
            </a:r>
          </a:p>
          <a:p>
            <a:r>
              <a:rPr lang="de-DE" sz="2000" b="1" dirty="0"/>
              <a:t> </a:t>
            </a:r>
          </a:p>
          <a:p>
            <a:r>
              <a:rPr lang="de-DE" sz="2000" b="1" dirty="0"/>
              <a:t>Web: </a:t>
            </a:r>
            <a:r>
              <a:rPr lang="de-DE" sz="2000" b="1" u="sng" dirty="0">
                <a:hlinkClick r:id="rId3" tooltip="http://www.koellektiv.org/"/>
              </a:rPr>
              <a:t>www.koellektiv.org</a:t>
            </a:r>
            <a:endParaRPr lang="de-DE" sz="2000" b="1" dirty="0"/>
          </a:p>
          <a:p>
            <a:r>
              <a:rPr lang="de-DE" sz="2000" b="1" dirty="0"/>
              <a:t>Mail: </a:t>
            </a:r>
            <a:r>
              <a:rPr lang="de-DE" sz="2000" b="1" u="sng" dirty="0">
                <a:hlinkClick r:id="rId4" tooltip="mailto:austausch@koellektiv.org"/>
              </a:rPr>
              <a:t>austausch@koellektiv.org</a:t>
            </a:r>
            <a:endParaRPr lang="de-DE" sz="2000" b="1" dirty="0"/>
          </a:p>
          <a:p>
            <a:r>
              <a:rPr lang="en-US" sz="2000" b="1" dirty="0"/>
              <a:t>Facebook: @</a:t>
            </a:r>
            <a:r>
              <a:rPr lang="en-US" sz="2000" b="1" dirty="0" err="1"/>
              <a:t>koellektiv</a:t>
            </a:r>
            <a:endParaRPr lang="de-DE" sz="2000" b="1" dirty="0"/>
          </a:p>
          <a:p>
            <a:r>
              <a:rPr lang="en-US" sz="2000" b="1" dirty="0"/>
              <a:t>Instagram: @</a:t>
            </a:r>
            <a:r>
              <a:rPr lang="en-US" sz="2000" b="1" dirty="0" err="1"/>
              <a:t>koellektiv</a:t>
            </a:r>
            <a:endParaRPr lang="de-DE" sz="2000" b="1" dirty="0"/>
          </a:p>
          <a:p>
            <a:r>
              <a:rPr lang="en-US" sz="2000" b="1" dirty="0"/>
              <a:t> </a:t>
            </a:r>
            <a:endParaRPr lang="de-DE" sz="2000" b="1" dirty="0"/>
          </a:p>
          <a:p>
            <a:r>
              <a:rPr lang="en-US" sz="2000" dirty="0"/>
              <a:t>Online-Plenum: </a:t>
            </a:r>
            <a:endParaRPr lang="de-DE" sz="2000" dirty="0"/>
          </a:p>
          <a:p>
            <a:r>
              <a:rPr lang="de-DE" sz="2000" dirty="0"/>
              <a:t>jeden zweiten Montag, 20 Uhr. </a:t>
            </a:r>
          </a:p>
          <a:p>
            <a:r>
              <a:rPr lang="de-DE" sz="2000" dirty="0"/>
              <a:t>Anmeldung für ein Kennlerntreffen auf </a:t>
            </a:r>
            <a:r>
              <a:rPr lang="de-DE" sz="2000" dirty="0" err="1"/>
              <a:t>www.koellektiv.org</a:t>
            </a:r>
            <a:r>
              <a:rPr lang="de-DE" sz="2000" dirty="0"/>
              <a:t>/mitmachen</a:t>
            </a:r>
          </a:p>
          <a:p>
            <a:r>
              <a:rPr lang="de-DE" sz="2000" b="1" dirty="0"/>
              <a:t> </a:t>
            </a:r>
          </a:p>
        </p:txBody>
      </p:sp>
    </p:spTree>
    <p:extLst>
      <p:ext uri="{BB962C8B-B14F-4D97-AF65-F5344CB8AC3E}">
        <p14:creationId xmlns:p14="http://schemas.microsoft.com/office/powerpoint/2010/main" val="2490304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888309"/>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ariss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Words>
  <Application>Microsoft Office PowerPoint</Application>
  <PresentationFormat>Breitbild</PresentationFormat>
  <Paragraphs>37</Paragraphs>
  <Slides>6</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6</vt:i4>
      </vt:variant>
    </vt:vector>
  </HeadingPairs>
  <TitlesOfParts>
    <vt:vector size="10" baseType="lpstr">
      <vt:lpstr>Arial</vt:lpstr>
      <vt:lpstr>Calibri</vt:lpstr>
      <vt:lpstr>Calibri Light</vt:lpstr>
      <vt:lpstr>Larissa</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
  <cp:lastModifiedBy>Julia Hübner</cp:lastModifiedBy>
  <cp:revision>74</cp:revision>
  <dcterms:created xsi:type="dcterms:W3CDTF">2020-12-05T07:39:13Z</dcterms:created>
  <dcterms:modified xsi:type="dcterms:W3CDTF">2021-11-13T17:13:09Z</dcterms:modified>
</cp:coreProperties>
</file>